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</p:sldIdLst>
  <p:sldSz cy="5143500" cx="9144000"/>
  <p:notesSz cx="6858000" cy="9144000"/>
  <p:embeddedFontLst>
    <p:embeddedFont>
      <p:font typeface="Anton"/>
      <p:regular r:id="rId57"/>
    </p:embeddedFont>
    <p:embeddedFont>
      <p:font typeface="Lato"/>
      <p:regular r:id="rId58"/>
      <p:bold r:id="rId59"/>
      <p:italic r:id="rId60"/>
      <p:boldItalic r:id="rId61"/>
    </p:embeddedFont>
    <p:embeddedFont>
      <p:font typeface="Lato Light"/>
      <p:regular r:id="rId62"/>
      <p:bold r:id="rId63"/>
      <p:italic r:id="rId64"/>
      <p:boldItalic r:id="rId65"/>
    </p:embeddedFont>
    <p:embeddedFont>
      <p:font typeface="Didact Gothic"/>
      <p:regular r:id="rId66"/>
    </p:embeddedFont>
    <p:embeddedFont>
      <p:font typeface="Helvetica Neue"/>
      <p:regular r:id="rId67"/>
      <p:bold r:id="rId68"/>
      <p:italic r:id="rId69"/>
      <p:boldItalic r:id="rId70"/>
    </p:embeddedFont>
    <p:embeddedFont>
      <p:font typeface="Helvetica Neue Light"/>
      <p:regular r:id="rId71"/>
      <p:bold r:id="rId72"/>
      <p:italic r:id="rId73"/>
      <p:boldItalic r:id="rId7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EFF820F-E758-46E3-87B3-F7C56619C4A2}">
  <a:tblStyle styleId="{3EFF820F-E758-46E3-87B3-F7C56619C4A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HelveticaNeueLight-italic.fntdata"/><Relationship Id="rId72" Type="http://schemas.openxmlformats.org/officeDocument/2006/relationships/font" Target="fonts/HelveticaNeueLight-bold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74" Type="http://schemas.openxmlformats.org/officeDocument/2006/relationships/font" Target="fonts/HelveticaNeueLight-boldItalic.fntdata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HelveticaNeueLight-regular.fntdata"/><Relationship Id="rId70" Type="http://schemas.openxmlformats.org/officeDocument/2006/relationships/font" Target="fonts/HelveticaNeue-bold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LatoLight-regular.fntdata"/><Relationship Id="rId61" Type="http://schemas.openxmlformats.org/officeDocument/2006/relationships/font" Target="fonts/Lato-boldItalic.fntdata"/><Relationship Id="rId20" Type="http://schemas.openxmlformats.org/officeDocument/2006/relationships/slide" Target="slides/slide14.xml"/><Relationship Id="rId64" Type="http://schemas.openxmlformats.org/officeDocument/2006/relationships/font" Target="fonts/LatoLight-italic.fntdata"/><Relationship Id="rId63" Type="http://schemas.openxmlformats.org/officeDocument/2006/relationships/font" Target="fonts/LatoLight-bold.fntdata"/><Relationship Id="rId22" Type="http://schemas.openxmlformats.org/officeDocument/2006/relationships/slide" Target="slides/slide16.xml"/><Relationship Id="rId66" Type="http://schemas.openxmlformats.org/officeDocument/2006/relationships/font" Target="fonts/DidactGothic-regular.fntdata"/><Relationship Id="rId21" Type="http://schemas.openxmlformats.org/officeDocument/2006/relationships/slide" Target="slides/slide15.xml"/><Relationship Id="rId65" Type="http://schemas.openxmlformats.org/officeDocument/2006/relationships/font" Target="fonts/LatoLight-boldItalic.fntdata"/><Relationship Id="rId24" Type="http://schemas.openxmlformats.org/officeDocument/2006/relationships/slide" Target="slides/slide18.xml"/><Relationship Id="rId68" Type="http://schemas.openxmlformats.org/officeDocument/2006/relationships/font" Target="fonts/HelveticaNeue-bold.fntdata"/><Relationship Id="rId23" Type="http://schemas.openxmlformats.org/officeDocument/2006/relationships/slide" Target="slides/slide17.xml"/><Relationship Id="rId67" Type="http://schemas.openxmlformats.org/officeDocument/2006/relationships/font" Target="fonts/HelveticaNeue-regular.fntdata"/><Relationship Id="rId60" Type="http://schemas.openxmlformats.org/officeDocument/2006/relationships/font" Target="fonts/Lato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HelveticaNeue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Anton-regular.fntdata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Lato-bold.fntdata"/><Relationship Id="rId14" Type="http://schemas.openxmlformats.org/officeDocument/2006/relationships/slide" Target="slides/slide8.xml"/><Relationship Id="rId58" Type="http://schemas.openxmlformats.org/officeDocument/2006/relationships/font" Target="fonts/Lato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9071a1c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a9071a1c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Colocar todas las clases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cdcab8bad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cdcab8bad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9f72d3c5b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9f72d3c5b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El secreto de ReactJS para tener un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performance muy alto 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es que implementa un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Virtual DOM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. En lugar de renderizar todo, como normalmente se hace, ReactJS hace los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cambios 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en una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copia en memoria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. Luego utiliza un algoritmo para comparar sus propiedades con las de la versión del DOM, y así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aplicar cambios exclusivamente en las partes que varían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cdcab8bad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8cdcab8bad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El secreto de ReactJS para tener un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performance muy alto 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es que implementa un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Virtual DOM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. En lugar de renderizar todo, como normalmente se hace, ReactJS hace los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cambios 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en una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copia en memoria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. Luego utiliza un algoritmo para comparar sus 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p</a:t>
            </a: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</a:rPr>
              <a:t>ropiedades con las de la versión del DOM, y así </a:t>
            </a:r>
            <a:r>
              <a:rPr b="1" lang="es-419" sz="1200">
                <a:solidFill>
                  <a:schemeClr val="dk1"/>
                </a:solidFill>
                <a:highlight>
                  <a:schemeClr val="lt1"/>
                </a:highlight>
              </a:rPr>
              <a:t>aplicar cambios exclusivamente en las partes que varían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cdcab8bad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cdcab8bad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d693bc8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d693bc8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>
                <a:solidFill>
                  <a:srgbClr val="202122"/>
                </a:solidFill>
                <a:highlight>
                  <a:schemeClr val="lt1"/>
                </a:highlight>
              </a:rPr>
              <a:t>Esto puede sonar como mucho trabajo, pero en la práctica es </a:t>
            </a:r>
            <a:r>
              <a:rPr b="1" lang="es-419" sz="1200">
                <a:solidFill>
                  <a:srgbClr val="202122"/>
                </a:solidFill>
                <a:highlight>
                  <a:schemeClr val="lt1"/>
                </a:highlight>
              </a:rPr>
              <a:t>mucho más eficiente que el método tradicional</a:t>
            </a:r>
            <a:r>
              <a:rPr lang="es-419" sz="1200">
                <a:solidFill>
                  <a:srgbClr val="202122"/>
                </a:solidFill>
                <a:highlight>
                  <a:schemeClr val="lt1"/>
                </a:highlight>
              </a:rPr>
              <a:t>.</a:t>
            </a:r>
            <a:endParaRPr sz="1200">
              <a:solidFill>
                <a:srgbClr val="2021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>
                <a:solidFill>
                  <a:srgbClr val="202122"/>
                </a:solidFill>
                <a:highlight>
                  <a:schemeClr val="lt1"/>
                </a:highlight>
              </a:rPr>
              <a:t>Por ejemplo: si tenemos una lista de 2000 elementos en la interfaz y ocurren 10 cambios, es más eficiente aplicar 10 cambios, ubicar los componentes que tuvieron un cambio en sus propiedades y renderizar estos 10 elementos, en lugar de aplicar 10 cambios y renderizar 2000 elementos.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cdcab8bad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cdcab8bad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d693bc82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d693bc82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8ca6bd074f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8ca6bd074f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a7d1f046a_1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a7d1f046a_1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9f72d3c5b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9f72d3c5b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9071a1c4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ga9071a1c4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Obligatoria siempre.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8c1031dbd6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8c1031dbd6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ca6bd074f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ca6bd074f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ca6bd074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ca6bd074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cdcab8bad_2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cdcab8bad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cdcab8bad_2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cdcab8bad_2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cdcab8bad_2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cdcab8bad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8d71c81b4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8d71c81b4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89f72d3c5b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89f72d3c5b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81f6f6420b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81f6f6420b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En clase se pueden pasar las diapositivas si ya tienen la instalación realizada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81f6f6420b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81f6f6420b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9071a1c4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a9071a1c4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>
                <a:solidFill>
                  <a:schemeClr val="dk1"/>
                </a:solidFill>
              </a:rPr>
              <a:t>Obligatoria siempre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81f6f6420b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81f6f6420b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81f6f6420b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81f6f6420b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b2929eb3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b2929eb3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f0aa0ee3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f0aa0ee3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Clase 1 o 2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8ca6bd074f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8ca6bd074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8c24adf9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8c24adf9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8ca6bd074f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8ca6bd074f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895bc96ac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895bc96ac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8cdcab8bad_2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8cdcab8bad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95bc96ac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95bc96ac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9071a1c4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a9071a1c4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Obligatoria siempre. Es lo que queremos alcanzar una vez finalizada la clase. Recordá que se enuncian en principio con el verbo delante (por ejemplo: “Comprender…”, “Analizar…”, “conocer…”, etc).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8cdcab8bad_2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8cdcab8bad_2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895bc96ac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895bc96ac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895bc96acc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895bc96ac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e3271623e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ge3271623e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Temas a ver: </a:t>
            </a:r>
            <a:r>
              <a:rPr b="1" lang="es-419">
                <a:solidFill>
                  <a:schemeClr val="dk1"/>
                </a:solidFill>
              </a:rPr>
              <a:t>spread operator</a:t>
            </a:r>
            <a:r>
              <a:rPr lang="es-419">
                <a:solidFill>
                  <a:schemeClr val="dk1"/>
                </a:solidFill>
              </a:rPr>
              <a:t>, </a:t>
            </a:r>
            <a:r>
              <a:rPr b="1" lang="es-419">
                <a:solidFill>
                  <a:schemeClr val="dk1"/>
                </a:solidFill>
              </a:rPr>
              <a:t>métodos de array </a:t>
            </a:r>
            <a:r>
              <a:rPr lang="es-419">
                <a:solidFill>
                  <a:schemeClr val="dk1"/>
                </a:solidFill>
              </a:rPr>
              <a:t>(map, filter y foreach principalmente) y </a:t>
            </a:r>
            <a:r>
              <a:rPr b="1" lang="es-419">
                <a:solidFill>
                  <a:schemeClr val="dk1"/>
                </a:solidFill>
              </a:rPr>
              <a:t>desestructuración.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Se recomienda verlo directamente en un code sandbox / stackblitz al mismo tiempo que se explica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a9071a1c49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ga9071a1c49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a9071a1c49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ga9071a1c49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recomienda after class de Github para crear el repositorio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b8060a0c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gb8060a0c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recomienda after class de Github para crear el repositorio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8ca6bd074f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8ca6bd074f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895bc96acc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895bc96acc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8ca6bd074f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8ca6bd074f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9071a1c4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a9071a1c4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8ca6bd074f_0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8ca6bd074f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9071a1c4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a9071a1c4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9071a1c4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a9071a1c4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9071a1c49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a9071a1c4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ca6bd074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ca6bd074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</a:rPr>
              <a:t>Verbal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34.png"/><Relationship Id="rId5" Type="http://schemas.openxmlformats.org/officeDocument/2006/relationships/hyperlink" Target="https://twitter.com/Mappletons" TargetMode="External"/><Relationship Id="rId6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hyperlink" Target="https://plataforma.coderhouse.com/video-tutoriales" TargetMode="External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Relationship Id="rId4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Relationship Id="rId6" Type="http://schemas.openxmlformats.org/officeDocument/2006/relationships/hyperlink" Target="https://deno.land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Relationship Id="rId4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Relationship Id="rId4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Relationship Id="rId4" Type="http://schemas.openxmlformats.org/officeDocument/2006/relationships/hyperlink" Target="https://nodejs.org/en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Relationship Id="rId4" Type="http://schemas.openxmlformats.org/officeDocument/2006/relationships/image" Target="../media/image37.png"/><Relationship Id="rId5" Type="http://schemas.openxmlformats.org/officeDocument/2006/relationships/image" Target="../media/image3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Relationship Id="rId4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coderhouse.notion.site/Beneficios-Top10-da565b2badda4a1098dedfe9aa3ed5ba" TargetMode="External"/><Relationship Id="rId4" Type="http://schemas.openxmlformats.org/officeDocument/2006/relationships/image" Target="../media/image2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8.png"/><Relationship Id="rId4" Type="http://schemas.openxmlformats.org/officeDocument/2006/relationships/image" Target="../media/image30.png"/><Relationship Id="rId5" Type="http://schemas.openxmlformats.org/officeDocument/2006/relationships/image" Target="../media/image39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Relationship Id="rId4" Type="http://schemas.openxmlformats.org/officeDocument/2006/relationships/image" Target="../media/image42.png"/><Relationship Id="rId5" Type="http://schemas.openxmlformats.org/officeDocument/2006/relationships/image" Target="../media/image32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Relationship Id="rId4" Type="http://schemas.openxmlformats.org/officeDocument/2006/relationships/image" Target="../media/image41.png"/><Relationship Id="rId5" Type="http://schemas.openxmlformats.org/officeDocument/2006/relationships/image" Target="../media/image4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png"/><Relationship Id="rId4" Type="http://schemas.openxmlformats.org/officeDocument/2006/relationships/image" Target="../media/image40.png"/><Relationship Id="rId5" Type="http://schemas.openxmlformats.org/officeDocument/2006/relationships/image" Target="../media/image4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5.png"/><Relationship Id="rId4" Type="http://schemas.openxmlformats.org/officeDocument/2006/relationships/image" Target="../media/image5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5.png"/><Relationship Id="rId4" Type="http://schemas.openxmlformats.org/officeDocument/2006/relationships/image" Target="../media/image4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7.png"/><Relationship Id="rId4" Type="http://schemas.openxmlformats.org/officeDocument/2006/relationships/image" Target="../media/image5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6.png"/><Relationship Id="rId4" Type="http://schemas.openxmlformats.org/officeDocument/2006/relationships/image" Target="../media/image49.png"/><Relationship Id="rId5" Type="http://schemas.openxmlformats.org/officeDocument/2006/relationships/image" Target="../media/image50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6.png"/><Relationship Id="rId4" Type="http://schemas.openxmlformats.org/officeDocument/2006/relationships/image" Target="../media/image4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6.png"/><Relationship Id="rId4" Type="http://schemas.openxmlformats.org/officeDocument/2006/relationships/image" Target="../media/image48.png"/><Relationship Id="rId5" Type="http://schemas.openxmlformats.org/officeDocument/2006/relationships/image" Target="../media/image58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5.png"/><Relationship Id="rId4" Type="http://schemas.openxmlformats.org/officeDocument/2006/relationships/hyperlink" Target="https://reactjs.org/tutorial/tutorial.html" TargetMode="External"/><Relationship Id="rId5" Type="http://schemas.openxmlformats.org/officeDocument/2006/relationships/hyperlink" Target="https://reactjs.org/docs/hello-world.html" TargetMode="External"/><Relationship Id="rId6" Type="http://schemas.openxmlformats.org/officeDocument/2006/relationships/hyperlink" Target="https://carlosvillu.com/introduccion-a-reactjs/" TargetMode="External"/><Relationship Id="rId7" Type="http://schemas.openxmlformats.org/officeDocument/2006/relationships/image" Target="../media/image53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6.png"/><Relationship Id="rId4" Type="http://schemas.openxmlformats.org/officeDocument/2006/relationships/image" Target="../media/image5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3.png"/><Relationship Id="rId6" Type="http://schemas.openxmlformats.org/officeDocument/2006/relationships/image" Target="../media/image6.png"/><Relationship Id="rId7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</a:t>
            </a: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/>
        </p:nvSpPr>
        <p:spPr>
          <a:xfrm>
            <a:off x="2187450" y="2077200"/>
            <a:ext cx="480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FUNCIONAMIENTO DE 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REACT JS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/>
        </p:nvSpPr>
        <p:spPr>
          <a:xfrm>
            <a:off x="852150" y="2281750"/>
            <a:ext cx="7439700" cy="23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¿Cómo llega React a la performance que tanta fama le trae?</a:t>
            </a:r>
            <a:b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b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Hablemos de tres conceptos: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Virtual DOM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vs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React Fiber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la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Reconciliación</a:t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0263" y="701400"/>
            <a:ext cx="1823463" cy="16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/>
        </p:nvSpPr>
        <p:spPr>
          <a:xfrm>
            <a:off x="852150" y="2333400"/>
            <a:ext cx="7439700" cy="18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Primera premisa</a:t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El acceso indiscriminado al DOM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caro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entonces se requirió encontrar una manera de realizarlo de la manera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más óptima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posible.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0263" y="701400"/>
            <a:ext cx="1823463" cy="16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/>
        </p:nvSpPr>
        <p:spPr>
          <a:xfrm>
            <a:off x="852150" y="2333400"/>
            <a:ext cx="74397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Primera premisa: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Optimicemos los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movimientos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90" name="Google Shape;1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0263" y="701400"/>
            <a:ext cx="1823463" cy="16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5"/>
          <p:cNvPicPr preferRelativeResize="0"/>
          <p:nvPr/>
        </p:nvPicPr>
        <p:blipFill rotWithShape="1">
          <a:blip r:embed="rId5">
            <a:alphaModFix/>
          </a:blip>
          <a:srcRect b="0" l="0" r="0" t="15725"/>
          <a:stretch/>
        </p:blipFill>
        <p:spPr>
          <a:xfrm>
            <a:off x="1868975" y="2876025"/>
            <a:ext cx="5406051" cy="1632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3" name="Google Shape;193;p25"/>
          <p:cNvCxnSpPr/>
          <p:nvPr/>
        </p:nvCxnSpPr>
        <p:spPr>
          <a:xfrm>
            <a:off x="3535950" y="4508025"/>
            <a:ext cx="15705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p25"/>
          <p:cNvCxnSpPr/>
          <p:nvPr/>
        </p:nvCxnSpPr>
        <p:spPr>
          <a:xfrm flipH="1">
            <a:off x="4412275" y="2562675"/>
            <a:ext cx="3643800" cy="86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p25"/>
          <p:cNvSpPr txBox="1"/>
          <p:nvPr/>
        </p:nvSpPr>
        <p:spPr>
          <a:xfrm>
            <a:off x="8056075" y="2333400"/>
            <a:ext cx="10161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Zona de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2156550" y="4256975"/>
            <a:ext cx="15864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Estado original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97" name="Google Shape;197;p25"/>
          <p:cNvCxnSpPr/>
          <p:nvPr/>
        </p:nvCxnSpPr>
        <p:spPr>
          <a:xfrm flipH="1">
            <a:off x="5428475" y="3355900"/>
            <a:ext cx="384300" cy="58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25"/>
          <p:cNvCxnSpPr/>
          <p:nvPr/>
        </p:nvCxnSpPr>
        <p:spPr>
          <a:xfrm>
            <a:off x="5986300" y="3727725"/>
            <a:ext cx="235500" cy="30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5"/>
          <p:cNvCxnSpPr/>
          <p:nvPr/>
        </p:nvCxnSpPr>
        <p:spPr>
          <a:xfrm flipH="1" rot="10800000">
            <a:off x="6432475" y="3554175"/>
            <a:ext cx="1350900" cy="23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0" name="Google Shape;200;p25"/>
          <p:cNvSpPr txBox="1"/>
          <p:nvPr/>
        </p:nvSpPr>
        <p:spPr>
          <a:xfrm>
            <a:off x="7783475" y="3280350"/>
            <a:ext cx="7138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Cambio aislado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01" name="Google Shape;201;p25"/>
          <p:cNvCxnSpPr/>
          <p:nvPr/>
        </p:nvCxnSpPr>
        <p:spPr>
          <a:xfrm rot="10800000">
            <a:off x="1388150" y="3380750"/>
            <a:ext cx="557700" cy="4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" name="Google Shape;202;p25"/>
          <p:cNvSpPr txBox="1"/>
          <p:nvPr/>
        </p:nvSpPr>
        <p:spPr>
          <a:xfrm>
            <a:off x="481550" y="3136725"/>
            <a:ext cx="10161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latin typeface="Helvetica Neue"/>
                <a:ea typeface="Helvetica Neue"/>
                <a:cs typeface="Helvetica Neue"/>
                <a:sym typeface="Helvetica Neue"/>
              </a:rPr>
              <a:t>Fiber </a:t>
            </a:r>
            <a:r>
              <a:rPr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tree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 txBox="1"/>
          <p:nvPr/>
        </p:nvSpPr>
        <p:spPr>
          <a:xfrm>
            <a:off x="408900" y="2410650"/>
            <a:ext cx="8326200" cy="24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202122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8" name="Google Shape;2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6"/>
          <p:cNvSpPr txBox="1"/>
          <p:nvPr/>
        </p:nvSpPr>
        <p:spPr>
          <a:xfrm>
            <a:off x="1002600" y="2571750"/>
            <a:ext cx="7138800" cy="19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En vez de aplicar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uno a uno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los cambios en los cinco nodos,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React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procesa este resultado en una memoria. Calcula el área de impacto y determina la menor cantidad de movimientos de modo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heurístico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, por lo que también sabe donde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no pueden haber ocurrido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cambios.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10" name="Google Shape;21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0263" y="701400"/>
            <a:ext cx="1823463" cy="16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/>
        </p:nvSpPr>
        <p:spPr>
          <a:xfrm>
            <a:off x="852150" y="2333400"/>
            <a:ext cx="74397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Segunda premisa: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Flujo de datos unidireccional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16" name="Google Shape;2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0263" y="701400"/>
            <a:ext cx="1823463" cy="16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7"/>
          <p:cNvSpPr txBox="1"/>
          <p:nvPr/>
        </p:nvSpPr>
        <p:spPr>
          <a:xfrm>
            <a:off x="852150" y="3011725"/>
            <a:ext cx="7138800" cy="16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Para establecer esa seguridad, requiere que los datos y los cambios idealmente se provoquen de una manera específica con dos características: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Unidireccionalidad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/ De arriba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hacia abajo</a:t>
            </a:r>
            <a:endParaRPr b="1"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/>
        </p:nvSpPr>
        <p:spPr>
          <a:xfrm>
            <a:off x="2658900" y="285500"/>
            <a:ext cx="3826200" cy="10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FLUJO DE DATOS</a:t>
            </a:r>
            <a:endParaRPr i="1" sz="30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24" name="Google Shape;2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8"/>
          <p:cNvPicPr preferRelativeResize="0"/>
          <p:nvPr/>
        </p:nvPicPr>
        <p:blipFill rotWithShape="1">
          <a:blip r:embed="rId4">
            <a:alphaModFix/>
          </a:blip>
          <a:srcRect b="0" l="2210" r="0" t="0"/>
          <a:stretch/>
        </p:blipFill>
        <p:spPr>
          <a:xfrm>
            <a:off x="717175" y="926100"/>
            <a:ext cx="3084601" cy="353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8"/>
          <p:cNvSpPr txBox="1"/>
          <p:nvPr/>
        </p:nvSpPr>
        <p:spPr>
          <a:xfrm>
            <a:off x="198425" y="4659613"/>
            <a:ext cx="74397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rgbClr val="000000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Ilustradora: </a:t>
            </a:r>
            <a:r>
              <a:rPr b="1" lang="es-419" u="sng">
                <a:solidFill>
                  <a:srgbClr val="0097A7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Maggie Appleton</a:t>
            </a:r>
            <a:r>
              <a:rPr b="1" lang="es-419">
                <a:solidFill>
                  <a:srgbClr val="000000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@ Woman of React 2020</a:t>
            </a:r>
            <a:endParaRPr b="1">
              <a:solidFill>
                <a:srgbClr val="000000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7" name="Google Shape;22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94250" y="926100"/>
            <a:ext cx="3483955" cy="3537101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8"/>
          <p:cNvSpPr txBox="1"/>
          <p:nvPr/>
        </p:nvSpPr>
        <p:spPr>
          <a:xfrm>
            <a:off x="3110900" y="2212350"/>
            <a:ext cx="1128000" cy="718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Bajan los datos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9" name="Google Shape;229;p28"/>
          <p:cNvSpPr txBox="1"/>
          <p:nvPr/>
        </p:nvSpPr>
        <p:spPr>
          <a:xfrm>
            <a:off x="7390500" y="3604175"/>
            <a:ext cx="1128000" cy="718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Suben los eventos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0" name="Google Shape;230;p28"/>
          <p:cNvSpPr txBox="1"/>
          <p:nvPr/>
        </p:nvSpPr>
        <p:spPr>
          <a:xfrm>
            <a:off x="7312425" y="1156325"/>
            <a:ext cx="7138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"/>
                <a:ea typeface="Helvetica Neue"/>
                <a:cs typeface="Helvetica Neue"/>
                <a:sym typeface="Helvetica Neue"/>
              </a:rPr>
              <a:t>Acción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1" name="Google Shape;231;p28"/>
          <p:cNvSpPr txBox="1"/>
          <p:nvPr/>
        </p:nvSpPr>
        <p:spPr>
          <a:xfrm>
            <a:off x="2992450" y="1156325"/>
            <a:ext cx="7138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"/>
                <a:ea typeface="Helvetica Neue"/>
                <a:cs typeface="Helvetica Neue"/>
                <a:sym typeface="Helvetica Neue"/>
              </a:rPr>
              <a:t>Reacción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RESUMIENDO: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¿QUÉ ES EL VIRTUAL DOM?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0"/>
          <p:cNvSpPr txBox="1"/>
          <p:nvPr/>
        </p:nvSpPr>
        <p:spPr>
          <a:xfrm>
            <a:off x="167850" y="1565700"/>
            <a:ext cx="8808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un patrón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comportamiento,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React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lo implementa con una tecnología llamada “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Fiber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”.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sí resulta ser todo lo que React sabe de tu aplicación y cada nodo o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fibra.</a:t>
            </a:r>
            <a:endParaRPr b="1"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 es básicamente lo que React hace con el Virtual DOM: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una representación virtual de la UI que se mantiene en memoria y en sincronía “reconciliado” con el DOM “real”.</a:t>
            </a:r>
            <a:endParaRPr b="1"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30"/>
          <p:cNvSpPr txBox="1"/>
          <p:nvPr/>
        </p:nvSpPr>
        <p:spPr>
          <a:xfrm>
            <a:off x="3072000" y="577800"/>
            <a:ext cx="3000000" cy="9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VIRTUAL DOM</a:t>
            </a:r>
            <a:endParaRPr i="1" sz="45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5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/>
        </p:nvSpPr>
        <p:spPr>
          <a:xfrm>
            <a:off x="337350" y="1298400"/>
            <a:ext cx="8469300" cy="3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Resumiendo el proceso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rgbClr val="3CEFAB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●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 primer lugar, React ejecuta un algoritmo de “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diffing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”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 identifica lo que ha cambiado.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rgbClr val="3CEFAB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●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El segundo paso es la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reconciliación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donde se actualiza el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DOM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los resultados de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diff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React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encarga de todo esto, nosotros solo aprenderemos a ayudarlo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9" name="Google Shape;249;p31"/>
          <p:cNvSpPr txBox="1"/>
          <p:nvPr/>
        </p:nvSpPr>
        <p:spPr>
          <a:xfrm>
            <a:off x="1738950" y="3093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500">
                <a:latin typeface="Anton"/>
                <a:ea typeface="Anton"/>
                <a:cs typeface="Anton"/>
                <a:sym typeface="Anton"/>
              </a:rPr>
              <a:t>VIRTUAL DOM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50" name="Google Shape;25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453850" y="1843275"/>
            <a:ext cx="59022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-419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¿DUDAS DEL ON-BOARDING?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3436038" y="2829200"/>
            <a:ext cx="2271900" cy="567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sng" cap="none" strike="noStrike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4"/>
              </a:rPr>
              <a:t>MIRALO AQUI</a:t>
            </a:r>
            <a:endParaRPr b="0" i="0" sz="1800" u="none" cap="none" strike="noStrike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63" name="Google Shape;63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5950" y="1281238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2"/>
          <p:cNvSpPr txBox="1"/>
          <p:nvPr/>
        </p:nvSpPr>
        <p:spPr>
          <a:xfrm>
            <a:off x="1738950" y="3093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500">
                <a:latin typeface="Anton"/>
                <a:ea typeface="Anton"/>
                <a:cs typeface="Anton"/>
                <a:sym typeface="Anton"/>
              </a:rPr>
              <a:t>VIRTUAL </a:t>
            </a:r>
            <a:r>
              <a:rPr i="1" lang="es-419" sz="4500">
                <a:latin typeface="Anton"/>
                <a:ea typeface="Anton"/>
                <a:cs typeface="Anton"/>
                <a:sym typeface="Anton"/>
              </a:rPr>
              <a:t>DOM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56" name="Google Shape;2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400" y="1459775"/>
            <a:ext cx="7315200" cy="303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263" name="Google Shape;26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4"/>
          <p:cNvSpPr txBox="1"/>
          <p:nvPr/>
        </p:nvSpPr>
        <p:spPr>
          <a:xfrm>
            <a:off x="2187450" y="2077200"/>
            <a:ext cx="480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¿QUÉ ES NODE?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5"/>
          <p:cNvSpPr txBox="1"/>
          <p:nvPr/>
        </p:nvSpPr>
        <p:spPr>
          <a:xfrm>
            <a:off x="389475" y="499950"/>
            <a:ext cx="5949300" cy="414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un entorno de ejecución de JavaScript, que le permite al código en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ejecutado en nuestra computadora.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darle a node un archivo de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éste puede ejecutarlo, y darle acceso a recursos de nuestra computadora (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IO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Network, Etc).</a:t>
            </a:r>
            <a:endParaRPr b="1"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-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“Node” de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java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conocido como la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JVM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74" name="Google Shape;27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5"/>
          <p:cNvPicPr preferRelativeResize="0"/>
          <p:nvPr/>
        </p:nvPicPr>
        <p:blipFill rotWithShape="1">
          <a:blip r:embed="rId4">
            <a:alphaModFix/>
          </a:blip>
          <a:srcRect b="0" l="0" r="48633" t="0"/>
          <a:stretch/>
        </p:blipFill>
        <p:spPr>
          <a:xfrm>
            <a:off x="6095175" y="1589775"/>
            <a:ext cx="2459950" cy="196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6"/>
          <p:cNvSpPr txBox="1"/>
          <p:nvPr/>
        </p:nvSpPr>
        <p:spPr>
          <a:xfrm>
            <a:off x="619700" y="1143925"/>
            <a:ext cx="5316300" cy="35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Recientemente ha nacido un nuevo entorno de ejecución que no es node sino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Deno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(no-de = de-no)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Creado por uno de los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padres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node.js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-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Ryan Dahl-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 permite ejecución de código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typescript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pero con una nueva perspectiva en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seguridad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81" name="Google Shape;28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6"/>
          <p:cNvPicPr preferRelativeResize="0"/>
          <p:nvPr/>
        </p:nvPicPr>
        <p:blipFill rotWithShape="1">
          <a:blip r:embed="rId4">
            <a:alphaModFix/>
          </a:blip>
          <a:srcRect b="0" l="0" r="48633" t="0"/>
          <a:stretch/>
        </p:blipFill>
        <p:spPr>
          <a:xfrm>
            <a:off x="6204650" y="1035225"/>
            <a:ext cx="2198474" cy="175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6"/>
          <p:cNvSpPr txBox="1"/>
          <p:nvPr/>
        </p:nvSpPr>
        <p:spPr>
          <a:xfrm>
            <a:off x="1032600" y="231525"/>
            <a:ext cx="70788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¡CODER NEWS!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84" name="Google Shape;28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4863" y="2571750"/>
            <a:ext cx="1818050" cy="1818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6"/>
          <p:cNvSpPr txBox="1"/>
          <p:nvPr/>
        </p:nvSpPr>
        <p:spPr>
          <a:xfrm>
            <a:off x="666950" y="4372675"/>
            <a:ext cx="4560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 u="sng">
                <a:solidFill>
                  <a:schemeClr val="hlink"/>
                </a:solidFill>
                <a:hlinkClick r:id="rId6"/>
              </a:rPr>
              <a:t>https://deno.land/</a:t>
            </a:r>
            <a:endParaRPr sz="1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"/>
          <p:cNvSpPr txBox="1"/>
          <p:nvPr/>
        </p:nvSpPr>
        <p:spPr>
          <a:xfrm>
            <a:off x="2187450" y="2077200"/>
            <a:ext cx="480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NODE JS 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¿QUÉ ES NPM?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8"/>
          <p:cNvSpPr txBox="1"/>
          <p:nvPr/>
        </p:nvSpPr>
        <p:spPr>
          <a:xfrm>
            <a:off x="164225" y="999400"/>
            <a:ext cx="61341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 usamos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Node.js,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rápidamente tenemos que instalar módulos nuevos (librerías), ya que al ser un sistema fuertemente modular viene prácticamente “vacío”. 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 lo tanto, para utilizar una funcionalidad de alguna librería publicada, deberemos instalar módulos adicionales. 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Esta operación se realiza de forma muy sencilla con la herramienta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npm </a:t>
            </a:r>
            <a:endParaRPr b="1"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(Node Package Manager).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97" name="Google Shape;297;p38"/>
          <p:cNvPicPr preferRelativeResize="0"/>
          <p:nvPr/>
        </p:nvPicPr>
        <p:blipFill rotWithShape="1">
          <a:blip r:embed="rId4">
            <a:alphaModFix/>
          </a:blip>
          <a:srcRect b="0" l="0" r="50782" t="0"/>
          <a:stretch/>
        </p:blipFill>
        <p:spPr>
          <a:xfrm>
            <a:off x="6593875" y="999400"/>
            <a:ext cx="2106474" cy="175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8"/>
          <p:cNvSpPr txBox="1"/>
          <p:nvPr/>
        </p:nvSpPr>
        <p:spPr>
          <a:xfrm>
            <a:off x="1032600" y="231525"/>
            <a:ext cx="70788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NODE PACKAGER MANAGER / NPM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9" name="Google Shape;299;p38"/>
          <p:cNvPicPr preferRelativeResize="0"/>
          <p:nvPr/>
        </p:nvPicPr>
        <p:blipFill rotWithShape="1">
          <a:blip r:embed="rId4">
            <a:alphaModFix/>
          </a:blip>
          <a:srcRect b="0" l="50782" r="0" t="0"/>
          <a:stretch/>
        </p:blipFill>
        <p:spPr>
          <a:xfrm>
            <a:off x="6755425" y="2571750"/>
            <a:ext cx="2106474" cy="175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9"/>
          <p:cNvSpPr txBox="1"/>
          <p:nvPr/>
        </p:nvSpPr>
        <p:spPr>
          <a:xfrm>
            <a:off x="224500" y="1351100"/>
            <a:ext cx="63429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 un </a:t>
            </a:r>
            <a:r>
              <a:rPr b="1" lang="es-419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repositorio </a:t>
            </a:r>
            <a:r>
              <a:rPr lang="es-419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ampliamente utilizado para la publicación de proyectos Node.js de código abierto.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 Light"/>
              <a:buChar char="●"/>
            </a:pPr>
            <a:r>
              <a:t/>
            </a:r>
            <a:endParaRPr sz="1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1" lang="es-419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Como una herramienta de línea de comandos</a:t>
            </a:r>
            <a:r>
              <a:rPr lang="es-419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Esta utilidad ayuda a instalar y desinstalar paquetes, gestionar versiones y gestionar dependencias necesarias para ejecutar un proyecto.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6" name="Google Shape;306;p39"/>
          <p:cNvSpPr txBox="1"/>
          <p:nvPr/>
        </p:nvSpPr>
        <p:spPr>
          <a:xfrm>
            <a:off x="0" y="256350"/>
            <a:ext cx="9144000" cy="7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ESTA HERRAMIENTA FUNCIONA DE DOS FORMAS:</a:t>
            </a:r>
            <a:endParaRPr i="1" sz="36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07" name="Google Shape;307;p39"/>
          <p:cNvPicPr preferRelativeResize="0"/>
          <p:nvPr/>
        </p:nvPicPr>
        <p:blipFill rotWithShape="1">
          <a:blip r:embed="rId4">
            <a:alphaModFix/>
          </a:blip>
          <a:srcRect b="0" l="0" r="50782" t="0"/>
          <a:stretch/>
        </p:blipFill>
        <p:spPr>
          <a:xfrm>
            <a:off x="6446550" y="1227675"/>
            <a:ext cx="2106474" cy="175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9"/>
          <p:cNvPicPr preferRelativeResize="0"/>
          <p:nvPr/>
        </p:nvPicPr>
        <p:blipFill rotWithShape="1">
          <a:blip r:embed="rId4">
            <a:alphaModFix/>
          </a:blip>
          <a:srcRect b="0" l="50782" r="0" t="0"/>
          <a:stretch/>
        </p:blipFill>
        <p:spPr>
          <a:xfrm>
            <a:off x="6567400" y="2826900"/>
            <a:ext cx="2106474" cy="175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/>
        </p:nvSpPr>
        <p:spPr>
          <a:xfrm>
            <a:off x="1032600" y="231525"/>
            <a:ext cx="70788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INSTALACIÓN DE NODE JS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4" name="Google Shape;31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0"/>
          <p:cNvSpPr txBox="1"/>
          <p:nvPr/>
        </p:nvSpPr>
        <p:spPr>
          <a:xfrm>
            <a:off x="1032600" y="1220625"/>
            <a:ext cx="6535200" cy="9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Para poder instalar una aplicación de React JS desde el CLI, debemos previamente instalar Node.js.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16" name="Google Shape;316;p40"/>
          <p:cNvCxnSpPr>
            <a:stCxn id="317" idx="6"/>
            <a:endCxn id="318" idx="2"/>
          </p:cNvCxnSpPr>
          <p:nvPr/>
        </p:nvCxnSpPr>
        <p:spPr>
          <a:xfrm>
            <a:off x="2249350" y="2515650"/>
            <a:ext cx="4578300" cy="0"/>
          </a:xfrm>
          <a:prstGeom prst="straightConnector1">
            <a:avLst/>
          </a:prstGeom>
          <a:noFill/>
          <a:ln cap="flat" cmpd="sng" w="9525">
            <a:solidFill>
              <a:srgbClr val="3CEFAB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" name="Google Shape;317;p40"/>
          <p:cNvSpPr/>
          <p:nvPr/>
        </p:nvSpPr>
        <p:spPr>
          <a:xfrm>
            <a:off x="1635250" y="2208600"/>
            <a:ext cx="614100" cy="6141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40"/>
          <p:cNvSpPr/>
          <p:nvPr/>
        </p:nvSpPr>
        <p:spPr>
          <a:xfrm>
            <a:off x="4264955" y="2208600"/>
            <a:ext cx="614100" cy="6141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0FF00"/>
              </a:solidFill>
            </a:endParaRPr>
          </a:p>
        </p:txBody>
      </p:sp>
      <p:sp>
        <p:nvSpPr>
          <p:cNvPr id="318" name="Google Shape;318;p40"/>
          <p:cNvSpPr/>
          <p:nvPr/>
        </p:nvSpPr>
        <p:spPr>
          <a:xfrm>
            <a:off x="6827709" y="2208600"/>
            <a:ext cx="614100" cy="6141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0FF00"/>
              </a:solidFill>
            </a:endParaRPr>
          </a:p>
        </p:txBody>
      </p:sp>
      <p:sp>
        <p:nvSpPr>
          <p:cNvPr id="320" name="Google Shape;320;p40"/>
          <p:cNvSpPr txBox="1"/>
          <p:nvPr/>
        </p:nvSpPr>
        <p:spPr>
          <a:xfrm>
            <a:off x="1749186" y="2244674"/>
            <a:ext cx="2703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latin typeface="Helvetica Neue Light"/>
                <a:ea typeface="Helvetica Neue Light"/>
                <a:cs typeface="Helvetica Neue Light"/>
                <a:sym typeface="Helvetica Neue Light"/>
              </a:rPr>
              <a:t>1</a:t>
            </a:r>
            <a:endParaRPr sz="2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1" name="Google Shape;321;p40"/>
          <p:cNvSpPr txBox="1"/>
          <p:nvPr/>
        </p:nvSpPr>
        <p:spPr>
          <a:xfrm>
            <a:off x="4403387" y="2235539"/>
            <a:ext cx="2703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latin typeface="Helvetica Neue Light"/>
                <a:ea typeface="Helvetica Neue Light"/>
                <a:cs typeface="Helvetica Neue Light"/>
                <a:sym typeface="Helvetica Neue Light"/>
              </a:rPr>
              <a:t>2</a:t>
            </a:r>
            <a:endParaRPr sz="2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2" name="Google Shape;322;p40"/>
          <p:cNvSpPr txBox="1"/>
          <p:nvPr/>
        </p:nvSpPr>
        <p:spPr>
          <a:xfrm>
            <a:off x="6960457" y="2263295"/>
            <a:ext cx="2703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latin typeface="Helvetica Neue Light"/>
                <a:ea typeface="Helvetica Neue Light"/>
                <a:cs typeface="Helvetica Neue Light"/>
                <a:sym typeface="Helvetica Neue Light"/>
              </a:rPr>
              <a:t>3</a:t>
            </a:r>
            <a:endParaRPr sz="2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3" name="Google Shape;323;p40"/>
          <p:cNvSpPr txBox="1"/>
          <p:nvPr/>
        </p:nvSpPr>
        <p:spPr>
          <a:xfrm>
            <a:off x="616150" y="3046213"/>
            <a:ext cx="2652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Ingresar a: </a:t>
            </a:r>
            <a:r>
              <a:rPr lang="es-419" sz="1800" u="sng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https://nodejs.org/en/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4" name="Google Shape;324;p40"/>
          <p:cNvSpPr txBox="1"/>
          <p:nvPr/>
        </p:nvSpPr>
        <p:spPr>
          <a:xfrm>
            <a:off x="3245850" y="3046213"/>
            <a:ext cx="2652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Descargar la última versión de Node.js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5" name="Google Shape;325;p40"/>
          <p:cNvSpPr txBox="1"/>
          <p:nvPr/>
        </p:nvSpPr>
        <p:spPr>
          <a:xfrm>
            <a:off x="5808600" y="3046213"/>
            <a:ext cx="2652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 el archivo descargado y ejecutar los siguientes pasos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1382400"/>
            <a:ext cx="4247004" cy="293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1804" y="1416050"/>
            <a:ext cx="3943350" cy="2752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1"/>
          <p:cNvSpPr txBox="1"/>
          <p:nvPr/>
        </p:nvSpPr>
        <p:spPr>
          <a:xfrm>
            <a:off x="1032600" y="231525"/>
            <a:ext cx="70788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INSTALACIÓN DE NODE JS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1631850" y="2027575"/>
            <a:ext cx="58803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INSTALACIÓN Y CONFIGURACIÓN DEL ENTORNO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1631850" y="1643300"/>
            <a:ext cx="5880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0</a:t>
            </a:r>
            <a:r>
              <a:rPr b="1" lang="es-419" sz="2000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0" i="0" lang="es-419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2000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REACT JS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875" y="1181150"/>
            <a:ext cx="4305300" cy="305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296038"/>
            <a:ext cx="4200525" cy="30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42"/>
          <p:cNvSpPr txBox="1"/>
          <p:nvPr/>
        </p:nvSpPr>
        <p:spPr>
          <a:xfrm>
            <a:off x="1032600" y="231525"/>
            <a:ext cx="70788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INSTALACIÓN DE NODE JS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4125" y="1575350"/>
            <a:ext cx="3895725" cy="30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3"/>
          <p:cNvSpPr txBox="1"/>
          <p:nvPr/>
        </p:nvSpPr>
        <p:spPr>
          <a:xfrm>
            <a:off x="1032600" y="231525"/>
            <a:ext cx="70788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INSTALACIÓN DE NODE JS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4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s-419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s-419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5"/>
          <p:cNvSpPr txBox="1"/>
          <p:nvPr/>
        </p:nvSpPr>
        <p:spPr>
          <a:xfrm>
            <a:off x="1154550" y="926800"/>
            <a:ext cx="68349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3500">
                <a:solidFill>
                  <a:srgbClr val="37352F"/>
                </a:solidFill>
                <a:latin typeface="Anton"/>
                <a:ea typeface="Anton"/>
                <a:cs typeface="Anton"/>
                <a:sym typeface="Anton"/>
              </a:rPr>
              <a:t>¿Sabías que premiamos a nuestros estudiantes por su dedicación durante la cursada? </a:t>
            </a:r>
            <a:br>
              <a:rPr lang="es-419" sz="3500">
                <a:solidFill>
                  <a:srgbClr val="37352F"/>
                </a:solidFill>
                <a:latin typeface="Anton"/>
                <a:ea typeface="Anton"/>
                <a:cs typeface="Anton"/>
                <a:sym typeface="Anton"/>
              </a:rPr>
            </a:br>
            <a:br>
              <a:rPr lang="es-419" sz="3500">
                <a:solidFill>
                  <a:srgbClr val="37352F"/>
                </a:solidFill>
                <a:latin typeface="Anton"/>
                <a:ea typeface="Anton"/>
                <a:cs typeface="Anton"/>
                <a:sym typeface="Anton"/>
              </a:rPr>
            </a:br>
            <a:r>
              <a:rPr lang="es-419" sz="3500">
                <a:solidFill>
                  <a:srgbClr val="37352F"/>
                </a:solidFill>
                <a:latin typeface="Anton"/>
                <a:ea typeface="Anton"/>
                <a:cs typeface="Anton"/>
                <a:sym typeface="Anton"/>
              </a:rPr>
              <a:t>Conocé los </a:t>
            </a:r>
            <a:r>
              <a:rPr lang="es-419" sz="3500" u="sng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3"/>
              </a:rPr>
              <a:t>beneficios</a:t>
            </a:r>
            <a:r>
              <a:rPr lang="es-419" sz="3500">
                <a:solidFill>
                  <a:srgbClr val="37352F"/>
                </a:solidFill>
                <a:latin typeface="Anton"/>
                <a:ea typeface="Anton"/>
                <a:cs typeface="Anton"/>
                <a:sym typeface="Anton"/>
              </a:rPr>
              <a:t> del TOP10</a:t>
            </a:r>
            <a:endParaRPr i="1" sz="59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59" name="Google Shape;359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5"/>
          <p:cNvSpPr txBox="1"/>
          <p:nvPr/>
        </p:nvSpPr>
        <p:spPr>
          <a:xfrm>
            <a:off x="3139400" y="4571013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sz="210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6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CREAR UNA APLICACIÓN UTILIZANDO EL CLI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7"/>
          <p:cNvSpPr txBox="1"/>
          <p:nvPr/>
        </p:nvSpPr>
        <p:spPr>
          <a:xfrm>
            <a:off x="852150" y="2209325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1919850" y="476825"/>
            <a:ext cx="5304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¿QUÉ ES CLI?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2" name="Google Shape;372;p47"/>
          <p:cNvSpPr txBox="1"/>
          <p:nvPr/>
        </p:nvSpPr>
        <p:spPr>
          <a:xfrm>
            <a:off x="1151700" y="1553925"/>
            <a:ext cx="7257900" cy="24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interfaz de línea de comandos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o interfaz de línea de órdenes, es un método que permite a los usuarios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dar instrucciones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 algún programa informático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por medio de una línea de texto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simple.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React tiene su propia CLI, pero actualmente solo admite la creación de una aplicación (create-react-app).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73" name="Google Shape;3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8"/>
          <p:cNvSpPr txBox="1"/>
          <p:nvPr/>
        </p:nvSpPr>
        <p:spPr>
          <a:xfrm>
            <a:off x="2218525" y="1442550"/>
            <a:ext cx="48585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VAMOS AL CÓDIGO</a:t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0" name="Google Shape;380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0678" y="2323950"/>
            <a:ext cx="236265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9"/>
          <p:cNvSpPr txBox="1"/>
          <p:nvPr/>
        </p:nvSpPr>
        <p:spPr>
          <a:xfrm>
            <a:off x="1657800" y="24375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600">
                <a:latin typeface="Anton"/>
                <a:ea typeface="Anton"/>
                <a:cs typeface="Anton"/>
                <a:sym typeface="Anton"/>
              </a:rPr>
              <a:t>ABRIR LA CONSOLA</a:t>
            </a:r>
            <a:endParaRPr i="1" sz="2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6" name="Google Shape;38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9650" y="989175"/>
            <a:ext cx="2026925" cy="34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2650" y="1232850"/>
            <a:ext cx="4045886" cy="2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9"/>
          <p:cNvSpPr txBox="1"/>
          <p:nvPr/>
        </p:nvSpPr>
        <p:spPr>
          <a:xfrm>
            <a:off x="1434175" y="4587900"/>
            <a:ext cx="27030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Windows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0" name="Google Shape;390;p49"/>
          <p:cNvSpPr txBox="1"/>
          <p:nvPr/>
        </p:nvSpPr>
        <p:spPr>
          <a:xfrm>
            <a:off x="4864925" y="4587900"/>
            <a:ext cx="27030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Linux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0"/>
          <p:cNvSpPr txBox="1"/>
          <p:nvPr/>
        </p:nvSpPr>
        <p:spPr>
          <a:xfrm>
            <a:off x="482713" y="2025275"/>
            <a:ext cx="5197500" cy="17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el comando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cd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ingresar al directorio sobre el cual vamos a crear nuestra aplicación en react.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cd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volvemos al directorio anterior.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6" name="Google Shape;396;p50"/>
          <p:cNvSpPr txBox="1"/>
          <p:nvPr/>
        </p:nvSpPr>
        <p:spPr>
          <a:xfrm>
            <a:off x="1883100" y="593275"/>
            <a:ext cx="53778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600">
                <a:latin typeface="Anton"/>
                <a:ea typeface="Anton"/>
                <a:cs typeface="Anton"/>
                <a:sym typeface="Anton"/>
              </a:rPr>
              <a:t>UBICARNOS EN UN DIRECTORIO ESPECÍFICO </a:t>
            </a:r>
            <a:endParaRPr i="1" sz="2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97" name="Google Shape;39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0437" y="3541325"/>
            <a:ext cx="2511325" cy="54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1857" y="1783950"/>
            <a:ext cx="2328461" cy="612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1"/>
          <p:cNvSpPr txBox="1"/>
          <p:nvPr/>
        </p:nvSpPr>
        <p:spPr>
          <a:xfrm>
            <a:off x="195888" y="1265895"/>
            <a:ext cx="42642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Debemos ejecutar el comando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s-419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npm install -g create-react-app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5" name="Google Shape;405;p51"/>
          <p:cNvSpPr txBox="1"/>
          <p:nvPr/>
        </p:nvSpPr>
        <p:spPr>
          <a:xfrm>
            <a:off x="3112200" y="464750"/>
            <a:ext cx="2919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600">
                <a:latin typeface="Anton"/>
                <a:ea typeface="Anton"/>
                <a:cs typeface="Anton"/>
                <a:sym typeface="Anton"/>
              </a:rPr>
              <a:t>INSTALAR REACT JS</a:t>
            </a:r>
            <a:endParaRPr i="1" sz="2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06" name="Google Shape;40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0088" y="1431238"/>
            <a:ext cx="4488025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51"/>
          <p:cNvSpPr txBox="1"/>
          <p:nvPr/>
        </p:nvSpPr>
        <p:spPr>
          <a:xfrm>
            <a:off x="3031813" y="2591775"/>
            <a:ext cx="30000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6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CREAR LA APLICACIÓN</a:t>
            </a:r>
            <a:endParaRPr i="1" sz="26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9" name="Google Shape;409;p51"/>
          <p:cNvSpPr txBox="1"/>
          <p:nvPr/>
        </p:nvSpPr>
        <p:spPr>
          <a:xfrm>
            <a:off x="361788" y="3404038"/>
            <a:ext cx="39324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D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ebemos ejecutar </a:t>
            </a:r>
            <a:r>
              <a:rPr lang="es-419" sz="1800">
                <a:latin typeface="Courier New"/>
                <a:ea typeface="Courier New"/>
                <a:cs typeface="Courier New"/>
                <a:sym typeface="Courier New"/>
              </a:rPr>
              <a:t>create-react-app my-app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10" name="Google Shape;410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81037" y="3356213"/>
            <a:ext cx="4867076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3979775" y="1134750"/>
            <a:ext cx="46248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Comprender el funcionamiento del virtual DOM en React.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Instalar y configurar NodeJS.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una app utilizando el CLI.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-419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2"/>
          <p:cNvSpPr txBox="1"/>
          <p:nvPr/>
        </p:nvSpPr>
        <p:spPr>
          <a:xfrm>
            <a:off x="1683000" y="2360950"/>
            <a:ext cx="5778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solidFill>
                  <a:srgbClr val="24292E"/>
                </a:solidFill>
                <a:highlight>
                  <a:srgbClr val="F6F8FA"/>
                </a:highlight>
                <a:latin typeface="Courier New"/>
                <a:ea typeface="Courier New"/>
                <a:cs typeface="Courier New"/>
                <a:sym typeface="Courier New"/>
              </a:rPr>
              <a:t>npx create-react-app nombre-de-app</a:t>
            </a:r>
            <a:endParaRPr sz="2100">
              <a:solidFill>
                <a:srgbClr val="24292E"/>
              </a:solidFill>
              <a:highlight>
                <a:srgbClr val="F6F8F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solidFill>
                  <a:srgbClr val="005CC5"/>
                </a:solidFill>
                <a:highlight>
                  <a:srgbClr val="F6F8FA"/>
                </a:highlight>
                <a:latin typeface="Courier New"/>
                <a:ea typeface="Courier New"/>
                <a:cs typeface="Courier New"/>
                <a:sym typeface="Courier New"/>
              </a:rPr>
              <a:t>cd</a:t>
            </a:r>
            <a:r>
              <a:rPr lang="es-419" sz="2100">
                <a:solidFill>
                  <a:srgbClr val="24292E"/>
                </a:solidFill>
                <a:highlight>
                  <a:srgbClr val="F6F8FA"/>
                </a:highlight>
                <a:latin typeface="Courier New"/>
                <a:ea typeface="Courier New"/>
                <a:cs typeface="Courier New"/>
                <a:sym typeface="Courier New"/>
              </a:rPr>
              <a:t> coder-app</a:t>
            </a:r>
            <a:endParaRPr sz="2100">
              <a:solidFill>
                <a:srgbClr val="24292E"/>
              </a:solidFill>
              <a:highlight>
                <a:srgbClr val="F6F8F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6" name="Google Shape;416;p52"/>
          <p:cNvSpPr txBox="1"/>
          <p:nvPr/>
        </p:nvSpPr>
        <p:spPr>
          <a:xfrm>
            <a:off x="1753500" y="478475"/>
            <a:ext cx="56370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CODER</a:t>
            </a: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 ‘PRO TIPS’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17" name="Google Shape;41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52"/>
          <p:cNvSpPr txBox="1"/>
          <p:nvPr/>
        </p:nvSpPr>
        <p:spPr>
          <a:xfrm>
            <a:off x="593425" y="1691450"/>
            <a:ext cx="6075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NPX - TODO EN UN COMANDO - eXecute</a:t>
            </a:r>
            <a:endParaRPr i="1" sz="24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3"/>
          <p:cNvSpPr txBox="1"/>
          <p:nvPr/>
        </p:nvSpPr>
        <p:spPr>
          <a:xfrm>
            <a:off x="4324950" y="2036425"/>
            <a:ext cx="45519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ejecutar una aplicación y poder acceder desde el navegador debemos ejecutar (dentro del directorio de la aplicación creada)</a:t>
            </a:r>
            <a:r>
              <a:rPr lang="es-419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npm start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4" name="Google Shape;424;p53"/>
          <p:cNvSpPr txBox="1"/>
          <p:nvPr/>
        </p:nvSpPr>
        <p:spPr>
          <a:xfrm>
            <a:off x="1966650" y="442825"/>
            <a:ext cx="52107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600">
                <a:latin typeface="Anton"/>
                <a:ea typeface="Anton"/>
                <a:cs typeface="Anton"/>
                <a:sym typeface="Anton"/>
              </a:rPr>
              <a:t>EJECUTAR APLICACIÓN EN EL NAVEGADOR</a:t>
            </a:r>
            <a:endParaRPr i="1" sz="2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25" name="Google Shape;42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50" y="1676963"/>
            <a:ext cx="4020100" cy="2393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4"/>
          <p:cNvSpPr txBox="1"/>
          <p:nvPr/>
        </p:nvSpPr>
        <p:spPr>
          <a:xfrm>
            <a:off x="298325" y="1637800"/>
            <a:ext cx="4079700" cy="15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Ahora escribe la dirección obtenida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(Ej:localhost:3000) en tu navegador y el resultado obtenido será el siguiente: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432" name="Google Shape;43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409700"/>
            <a:ext cx="4357500" cy="2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5"/>
          <p:cNvSpPr txBox="1"/>
          <p:nvPr/>
        </p:nvSpPr>
        <p:spPr>
          <a:xfrm>
            <a:off x="1830000" y="2077200"/>
            <a:ext cx="548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¡VAMOS A PRACTICAR LO VISTO!</a:t>
            </a:r>
            <a:br>
              <a:rPr i="1" lang="es-419" sz="3600">
                <a:latin typeface="Anton"/>
                <a:ea typeface="Anton"/>
                <a:cs typeface="Anton"/>
                <a:sym typeface="Anton"/>
              </a:rPr>
            </a:br>
            <a:r>
              <a:rPr i="1" lang="es-419" sz="1500">
                <a:latin typeface="Anton"/>
                <a:ea typeface="Anton"/>
                <a:cs typeface="Anton"/>
                <a:sym typeface="Anton"/>
              </a:rPr>
              <a:t>Spread operator, métodos de array y desestructuración</a:t>
            </a:r>
            <a:endParaRPr i="1" sz="1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39" name="Google Shape;439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0275" y="228143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6"/>
          <p:cNvSpPr txBox="1"/>
          <p:nvPr/>
        </p:nvSpPr>
        <p:spPr>
          <a:xfrm>
            <a:off x="1443000" y="2520825"/>
            <a:ext cx="625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CREAR LA APP UTILIZANDO EL CLI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6" name="Google Shape;446;p56"/>
          <p:cNvSpPr txBox="1"/>
          <p:nvPr/>
        </p:nvSpPr>
        <p:spPr>
          <a:xfrm>
            <a:off x="938100" y="3509925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 una aplicación utilizando el CLI con el nombre de tu tienda.</a:t>
            </a:r>
            <a:endParaRPr b="0" i="0" sz="1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47" name="Google Shape;447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886224"/>
            <a:ext cx="1379450" cy="13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56"/>
          <p:cNvSpPr/>
          <p:nvPr/>
        </p:nvSpPr>
        <p:spPr>
          <a:xfrm>
            <a:off x="4879825" y="886225"/>
            <a:ext cx="381900" cy="381900"/>
          </a:xfrm>
          <a:prstGeom prst="ellipse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s-419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50" name="Google Shape;450;p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67937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5" name="Google Shape;455;p57"/>
          <p:cNvGraphicFramePr/>
          <p:nvPr/>
        </p:nvGraphicFramePr>
        <p:xfrm>
          <a:off x="153263" y="344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{3EFF820F-E758-46E3-87B3-F7C56619C4A2}</a:tableStyleId>
              </a:tblPr>
              <a:tblGrid>
                <a:gridCol w="2945825"/>
                <a:gridCol w="3822275"/>
                <a:gridCol w="2069375"/>
              </a:tblGrid>
              <a:tr h="734725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i="1" lang="es-419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CREAR LA APP UTILIZANDO EL CLI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8253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s-419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link al repositorio de github con tu app creada con CRA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ebe tener el nombre 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highlight>
                            <a:srgbClr val="A6FFCA"/>
                          </a:highlight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“Idea+Apellido”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. </a:t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4117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br>
                        <a:rPr b="1" lang="es-419" sz="200" u="none" cap="none" strike="noStrike">
                          <a:solidFill>
                            <a:srgbClr val="4D5156"/>
                          </a:solidFill>
                        </a:rPr>
                      </a:br>
                      <a:r>
                        <a:rPr b="1" lang="es-419" sz="1700" u="none" cap="none" strike="noStrike"/>
                        <a:t>&gt;&gt;</a:t>
                      </a:r>
                      <a:r>
                        <a:rPr b="1" lang="es-419" sz="1700" u="none" cap="none" strike="noStrike">
                          <a:solidFill>
                            <a:srgbClr val="4D5156"/>
                          </a:solidFill>
                        </a:rPr>
                        <a:t> </a:t>
                      </a:r>
                      <a:r>
                        <a:rPr b="1" lang="es-419" sz="17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Consigna:</a:t>
                      </a:r>
                      <a:r>
                        <a:rPr lang="es-419" sz="1700" u="none" cap="none" strike="noStrike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r>
                        <a:rPr lang="es-419" sz="17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crea una aplicación utilizando el CLI con el nombre de tu tienda, y ejecuta los comandos necesarios para instalar React, configurarlo y visualizarlo en tu navegador.</a:t>
                      </a:r>
                      <a:endParaRPr sz="17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r>
                        <a:t/>
                      </a:r>
                      <a:endParaRPr sz="5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s-419" sz="1700" u="none" cap="none" strike="noStrike"/>
                        <a:t>&gt;&gt;</a:t>
                      </a:r>
                      <a:r>
                        <a:rPr b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Aspectos a incluir en el entregable: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 Light"/>
                        <a:buChar char="●"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Link al repositorio de github</a:t>
                      </a:r>
                      <a:endParaRPr sz="16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 Light"/>
                        <a:buChar char="●"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Dentro del repositorio, deberían encontrarse las carpetas y los archivos src, README.md y package.json, entre otros</a:t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456" name="Google Shape;45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73537" y="125900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2" name="Google Shape;462;p58"/>
          <p:cNvGraphicFramePr/>
          <p:nvPr/>
        </p:nvGraphicFramePr>
        <p:xfrm>
          <a:off x="153263" y="344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{3EFF820F-E758-46E3-87B3-F7C56619C4A2}</a:tableStyleId>
              </a:tblPr>
              <a:tblGrid>
                <a:gridCol w="2945825"/>
                <a:gridCol w="3822275"/>
                <a:gridCol w="2069375"/>
              </a:tblGrid>
              <a:tr h="734725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i="1" lang="es-419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CREAR LA APP UTILIZANDO EL CLI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8253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s-419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link al repositorio de github con tu app creada con CRA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ebe tener el nombre 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highlight>
                            <a:srgbClr val="A6FFCA"/>
                          </a:highlight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“Idea+Apellido”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. </a:t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4117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br>
                        <a:rPr b="1" lang="es-419" sz="200" u="none" cap="none" strike="noStrike">
                          <a:solidFill>
                            <a:srgbClr val="4D5156"/>
                          </a:solidFill>
                        </a:rPr>
                      </a:br>
                      <a:r>
                        <a:rPr b="1" lang="es-419" sz="1700" u="none" cap="none" strike="noStrike"/>
                        <a:t>&gt;&gt;Ejemplo:</a:t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463" name="Google Shape;46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73537" y="1259000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66564" y="2158125"/>
            <a:ext cx="4610874" cy="2215226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58"/>
          <p:cNvSpPr/>
          <p:nvPr/>
        </p:nvSpPr>
        <p:spPr>
          <a:xfrm>
            <a:off x="2338650" y="2272025"/>
            <a:ext cx="503100" cy="155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9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472" name="Google Shape;472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0"/>
          <p:cNvSpPr/>
          <p:nvPr/>
        </p:nvSpPr>
        <p:spPr>
          <a:xfrm>
            <a:off x="1221525" y="1016550"/>
            <a:ext cx="1070700" cy="10707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60"/>
          <p:cNvSpPr txBox="1"/>
          <p:nvPr/>
        </p:nvSpPr>
        <p:spPr>
          <a:xfrm>
            <a:off x="2577375" y="1209575"/>
            <a:ext cx="47769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RECURSOS DE LA CLASE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79" name="Google Shape;47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4234" y="1279240"/>
            <a:ext cx="545131" cy="545131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60"/>
          <p:cNvSpPr txBox="1"/>
          <p:nvPr/>
        </p:nvSpPr>
        <p:spPr>
          <a:xfrm>
            <a:off x="1484225" y="2152400"/>
            <a:ext cx="7439700" cy="21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Amler (2016). ReactJS by Example (1 ed.). EEUU, Packt.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Stein, J. (2016). ReactJS Cookbook (1 ed.). EEUU, Packt.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https://reactjs.org/tutorial/tutorial.html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https://reactjs.org/docs/hello-world.html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/>
              </a:rPr>
              <a:t>https://carlosvillu.com/introduccion-a-reactjs/</a:t>
            </a:r>
            <a:endParaRPr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81" name="Google Shape;481;p6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1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8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i="1" sz="48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7" name="Google Shape;487;p61"/>
          <p:cNvSpPr txBox="1"/>
          <p:nvPr/>
        </p:nvSpPr>
        <p:spPr>
          <a:xfrm>
            <a:off x="2180400" y="2623175"/>
            <a:ext cx="47832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Virtual DOM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Nodejs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Creación de App con CLI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483500" y="1009175"/>
            <a:ext cx="39807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React JS: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una biblioteca para desarrollo web, por lo cual debemos contar con conocimientos mínimos sobre los lenguajes que el navegador web interpreta.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HTML: 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lenguaje de etiquetas, el cual dará la estructura para nuestras páginas web.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 5: 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una nueva versión de diversas especificaciones, entre las que se encuentran: HTML 4-XHTML 1-CSS Nivel 2-DOM Nivel 2 (DOM = Document Object Model).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DOCTYPE: 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es una etiqueta, sino una instrucción para indicar al navegador qué versión de HTML vamos a utilizar.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196487" y="-23325"/>
            <a:ext cx="8423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s-419" sz="4500">
                <a:latin typeface="Anton"/>
                <a:ea typeface="Anton"/>
                <a:cs typeface="Anton"/>
                <a:sym typeface="Anton"/>
              </a:rPr>
              <a:t>GLOSARIO: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s-419" sz="2000">
                <a:latin typeface="Anton"/>
                <a:ea typeface="Anton"/>
                <a:cs typeface="Anton"/>
                <a:sym typeface="Anton"/>
              </a:rPr>
              <a:t>Clase 1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4572000" y="1390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572000" y="1009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DOM (Document Object Model o modelo de objetos del navegador):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nos sirve para acceder a cualquiera de los componentes que hay dentro de una página. 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 (cascading style sheets - hojas de estilo en cascada):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lenguaje de diseño gráfico con el cual podremos dar estilos (diseño, colores, márgenes) a nuestras webs desarrolladas con HTML.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Javascript:</a:t>
            </a:r>
            <a:r>
              <a:rPr lang="es-419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el lenguaje de programación web por excelencia. Decimos que se trata de un lenguaje de programación interpretado.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2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493" name="Google Shape;493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MAPA DE CONCEPTOS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ctrTitle"/>
          </p:nvPr>
        </p:nvSpPr>
        <p:spPr>
          <a:xfrm>
            <a:off x="176575" y="199288"/>
            <a:ext cx="7552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i="1" lang="es-419" sz="2000">
                <a:latin typeface="Anton"/>
                <a:ea typeface="Anton"/>
                <a:cs typeface="Anton"/>
                <a:sym typeface="Anton"/>
              </a:rPr>
              <a:t>MAPA DE CONCEPTOS CLASE 2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3862" y="90575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/>
          <p:nvPr/>
        </p:nvSpPr>
        <p:spPr>
          <a:xfrm>
            <a:off x="618500" y="924378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Funcionamiento de React Js</a:t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2" name="Google Shape;102;p19"/>
          <p:cNvCxnSpPr/>
          <p:nvPr/>
        </p:nvCxnSpPr>
        <p:spPr>
          <a:xfrm>
            <a:off x="2071400" y="2274063"/>
            <a:ext cx="7059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03" name="Google Shape;103;p19"/>
          <p:cNvSpPr/>
          <p:nvPr/>
        </p:nvSpPr>
        <p:spPr>
          <a:xfrm>
            <a:off x="2777300" y="2108763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¿Qué es?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618500" y="1972875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Virtual DOM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5" name="Google Shape;105;p19"/>
          <p:cNvCxnSpPr/>
          <p:nvPr/>
        </p:nvCxnSpPr>
        <p:spPr>
          <a:xfrm>
            <a:off x="1342475" y="1526778"/>
            <a:ext cx="0" cy="4461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06" name="Google Shape;106;p19"/>
          <p:cNvSpPr/>
          <p:nvPr/>
        </p:nvSpPr>
        <p:spPr>
          <a:xfrm>
            <a:off x="616025" y="3021375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Node 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7" name="Google Shape;107;p19"/>
          <p:cNvCxnSpPr/>
          <p:nvPr/>
        </p:nvCxnSpPr>
        <p:spPr>
          <a:xfrm>
            <a:off x="1340000" y="2575278"/>
            <a:ext cx="0" cy="4461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08" name="Google Shape;108;p19"/>
          <p:cNvSpPr/>
          <p:nvPr/>
        </p:nvSpPr>
        <p:spPr>
          <a:xfrm>
            <a:off x="5281750" y="3157263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NPM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9" name="Google Shape;109;p19"/>
          <p:cNvCxnSpPr/>
          <p:nvPr/>
        </p:nvCxnSpPr>
        <p:spPr>
          <a:xfrm>
            <a:off x="2068925" y="3339063"/>
            <a:ext cx="958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0" name="Google Shape;110;p19"/>
          <p:cNvSpPr/>
          <p:nvPr/>
        </p:nvSpPr>
        <p:spPr>
          <a:xfrm>
            <a:off x="3027250" y="3173763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¿Qué es?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1" name="Google Shape;111;p19"/>
          <p:cNvCxnSpPr/>
          <p:nvPr/>
        </p:nvCxnSpPr>
        <p:spPr>
          <a:xfrm>
            <a:off x="2068925" y="3339063"/>
            <a:ext cx="958200" cy="430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12" name="Google Shape;112;p19"/>
          <p:cNvSpPr/>
          <p:nvPr/>
        </p:nvSpPr>
        <p:spPr>
          <a:xfrm>
            <a:off x="3027250" y="3606613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Instalación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3" name="Google Shape;113;p19"/>
          <p:cNvCxnSpPr/>
          <p:nvPr/>
        </p:nvCxnSpPr>
        <p:spPr>
          <a:xfrm>
            <a:off x="4575850" y="3322563"/>
            <a:ext cx="7059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4" name="Google Shape;114;p19"/>
          <p:cNvSpPr/>
          <p:nvPr/>
        </p:nvSpPr>
        <p:spPr>
          <a:xfrm>
            <a:off x="615900" y="4069875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Crear una aplicación utilizando el CLI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5" name="Google Shape;115;p19"/>
          <p:cNvCxnSpPr/>
          <p:nvPr/>
        </p:nvCxnSpPr>
        <p:spPr>
          <a:xfrm>
            <a:off x="1339875" y="3623778"/>
            <a:ext cx="0" cy="4461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>
            <a:off x="3647250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39193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37611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s-419" sz="1200">
                <a:latin typeface="Helvetica Neue"/>
                <a:ea typeface="Helvetica Neue"/>
                <a:cs typeface="Helvetica Neue"/>
                <a:sym typeface="Helvetica Neue"/>
              </a:rPr>
              <a:t>Instalación y configuración del entorno</a:t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25" name="Google Shape;125;p20"/>
          <p:cNvCxnSpPr/>
          <p:nvPr/>
        </p:nvCxnSpPr>
        <p:spPr>
          <a:xfrm>
            <a:off x="37611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" name="Google Shape;126;p20"/>
          <p:cNvCxnSpPr/>
          <p:nvPr/>
        </p:nvCxnSpPr>
        <p:spPr>
          <a:xfrm>
            <a:off x="37611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" name="Google Shape;127;p20"/>
          <p:cNvCxnSpPr/>
          <p:nvPr/>
        </p:nvCxnSpPr>
        <p:spPr>
          <a:xfrm>
            <a:off x="37611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" name="Google Shape;128;p20"/>
          <p:cNvCxnSpPr/>
          <p:nvPr/>
        </p:nvCxnSpPr>
        <p:spPr>
          <a:xfrm>
            <a:off x="37611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9" name="Google Shape;12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/>
          <p:nvPr/>
        </p:nvSpPr>
        <p:spPr>
          <a:xfrm>
            <a:off x="120890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0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1535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1377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Nivelación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34" name="Google Shape;134;p20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" name="Google Shape;135;p20"/>
          <p:cNvCxnSpPr/>
          <p:nvPr/>
        </p:nvCxnSpPr>
        <p:spPr>
          <a:xfrm>
            <a:off x="1377600" y="28780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" name="Google Shape;136;p20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" name="Google Shape;137;p20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8" name="Google Shape;13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0"/>
          <p:cNvSpPr/>
          <p:nvPr/>
        </p:nvSpPr>
        <p:spPr>
          <a:xfrm>
            <a:off x="6162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6302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20"/>
          <p:cNvSpPr txBox="1"/>
          <p:nvPr/>
        </p:nvSpPr>
        <p:spPr>
          <a:xfrm>
            <a:off x="6144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JSX y Transpiling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3" name="Google Shape;143;p20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" name="Google Shape;144;p20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" name="Google Shape;145;p20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" name="Google Shape;146;p20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7" name="Google Shape;14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/>
          <p:nvPr/>
        </p:nvSpPr>
        <p:spPr>
          <a:xfrm>
            <a:off x="4086188" y="301245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CREAR LA APP UTILIZANDO EL CLI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9" name="Google Shape;14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67063" y="3030438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 txBox="1"/>
          <p:nvPr/>
        </p:nvSpPr>
        <p:spPr>
          <a:xfrm>
            <a:off x="1398000" y="2136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6502338" y="297093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MENÚ E-COMMERCE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2" name="Google Shape;152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95188" y="3030325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 txBox="1"/>
          <p:nvPr/>
        </p:nvSpPr>
        <p:spPr>
          <a:xfrm>
            <a:off x="16945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733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/>
        </p:nvSpPr>
        <p:spPr>
          <a:xfrm>
            <a:off x="1744363" y="2987313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FORMULARIO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40567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355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 txBox="1"/>
          <p:nvPr/>
        </p:nvSpPr>
        <p:spPr>
          <a:xfrm>
            <a:off x="6465800" y="255225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9" name="Google Shape;159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44603" y="2504500"/>
            <a:ext cx="365625" cy="36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38363" y="2992062"/>
            <a:ext cx="306000" cy="30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/>
        </p:nvSpPr>
        <p:spPr>
          <a:xfrm>
            <a:off x="2187450" y="2077200"/>
            <a:ext cx="480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RECAP: HTML, DOM, JS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